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8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E3E49-DEED-4AEC-83DB-5102650B182A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D3DC9-115B-430D-9531-0C5FC9F307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CE2A13-CF6C-44A3-A2BE-F73A465BBE00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9E5F6-0F71-4982-8C01-392873C7ED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BD223-6600-4208-A812-5FE464DC9C41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FC8D-7A15-4CB4-AD52-9644FA14B4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A72671-0377-44A8-B15A-0400FA318503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2DA1D-BD7B-4183-B89F-6CAE4B5FBD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7F7ED-F3F8-4583-8D4C-7FFB28606359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E3383-2F4A-44BC-8F43-E6E4E8783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4290F-3F25-414A-9E03-B7311A64A810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82556-72F6-40D8-A595-1796530440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6C8F8-3FD2-456E-A029-6A78EE4F6DBD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C511C-5901-43CB-81F4-54DEC8F488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EF7265-2AA1-4889-BD96-03506946D9BC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911A3C-40C2-497C-9236-715F65A450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61D86F-562E-4F3F-BBAD-F50D5D78B4D7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84CA1-82FC-41C4-8A6F-442730FF31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EB870E-E88B-4BA0-A5D0-6E9E961255AB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577663C8-E60D-4F80-8354-5E4BE57141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B704C8B6-EBA2-4697-A157-44BBBD1B8CB9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798F8-922D-4E47-9274-4B11494B04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296E784-A029-4820-A75A-397843AAF8C3}" type="datetimeFigureOut">
              <a:rPr lang="en-US" smtClean="0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4BFC4E9-C448-427C-8ADE-B3A7E429B3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2980" y="1395412"/>
            <a:ext cx="82296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Century" pitchFamily="18" charset="0"/>
              </a:rPr>
              <a:t>       Адаптивная </a:t>
            </a:r>
            <a:r>
              <a:rPr lang="ru-RU" dirty="0" smtClean="0">
                <a:latin typeface="Century" pitchFamily="18" charset="0"/>
              </a:rPr>
              <a:t>система </a:t>
            </a:r>
            <a:r>
              <a:rPr lang="ru-RU" dirty="0" smtClean="0">
                <a:latin typeface="Century" pitchFamily="18" charset="0"/>
              </a:rPr>
              <a:t>  </a:t>
            </a:r>
            <a:br>
              <a:rPr lang="ru-RU" dirty="0" smtClean="0">
                <a:latin typeface="Century" pitchFamily="18" charset="0"/>
              </a:rPr>
            </a:br>
            <a:r>
              <a:rPr lang="ru-RU" dirty="0" smtClean="0">
                <a:latin typeface="Century" pitchFamily="18" charset="0"/>
              </a:rPr>
              <a:t> </a:t>
            </a:r>
            <a:r>
              <a:rPr lang="ru-RU" dirty="0" smtClean="0">
                <a:latin typeface="Century" pitchFamily="18" charset="0"/>
              </a:rPr>
              <a:t>    </a:t>
            </a:r>
            <a:r>
              <a:rPr lang="ru-RU" dirty="0" smtClean="0">
                <a:latin typeface="Century" pitchFamily="18" charset="0"/>
              </a:rPr>
              <a:t>обучения </a:t>
            </a:r>
            <a:r>
              <a:rPr lang="ru-RU" dirty="0" smtClean="0">
                <a:latin typeface="Century" pitchFamily="18" charset="0"/>
              </a:rPr>
              <a:t>в начальной </a:t>
            </a:r>
            <a:r>
              <a:rPr lang="ru-RU" dirty="0" smtClean="0">
                <a:latin typeface="Century" pitchFamily="18" charset="0"/>
              </a:rPr>
              <a:t>            </a:t>
            </a:r>
            <a:br>
              <a:rPr lang="ru-RU" dirty="0" smtClean="0">
                <a:latin typeface="Century" pitchFamily="18" charset="0"/>
              </a:rPr>
            </a:br>
            <a:r>
              <a:rPr lang="ru-RU" dirty="0" smtClean="0">
                <a:latin typeface="Century" pitchFamily="18" charset="0"/>
              </a:rPr>
              <a:t> </a:t>
            </a:r>
            <a:r>
              <a:rPr lang="ru-RU" dirty="0" smtClean="0">
                <a:latin typeface="Century" pitchFamily="18" charset="0"/>
              </a:rPr>
              <a:t>                 </a:t>
            </a:r>
            <a:r>
              <a:rPr lang="ru-RU" dirty="0" smtClean="0">
                <a:latin typeface="Century" pitchFamily="18" charset="0"/>
              </a:rPr>
              <a:t>школе </a:t>
            </a:r>
            <a:r>
              <a:rPr lang="ru-RU" dirty="0" smtClean="0">
                <a:latin typeface="Century" pitchFamily="18" charset="0"/>
              </a:rPr>
              <a:t>(АСО)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796550" cy="4017788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latin typeface="Arial Narrow" pitchFamily="34" charset="0"/>
              </a:rPr>
              <a:t>                    Учитель </a:t>
            </a:r>
            <a:r>
              <a:rPr lang="ru-RU" b="1" dirty="0" err="1" smtClean="0">
                <a:latin typeface="Arial Narrow" pitchFamily="34" charset="0"/>
              </a:rPr>
              <a:t>Чернопольской</a:t>
            </a:r>
            <a:r>
              <a:rPr lang="ru-RU" b="1" dirty="0" smtClean="0">
                <a:latin typeface="Arial Narrow" pitchFamily="34" charset="0"/>
              </a:rPr>
              <a:t> ОШ 1-3 ст.</a:t>
            </a:r>
          </a:p>
          <a:p>
            <a:pPr eaLnBrk="1" hangingPunct="1"/>
            <a:r>
              <a:rPr lang="ru-RU" b="1" dirty="0" smtClean="0">
                <a:latin typeface="Arial Narrow" pitchFamily="34" charset="0"/>
              </a:rPr>
              <a:t>                                         Глазова </a:t>
            </a:r>
            <a:r>
              <a:rPr lang="ru-RU" b="1" dirty="0" smtClean="0">
                <a:latin typeface="Arial Narrow" pitchFamily="34" charset="0"/>
              </a:rPr>
              <a:t>Н.В.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762000" y="609600"/>
            <a:ext cx="7391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Times New Roman" pitchFamily="18" charset="0"/>
              </a:rPr>
              <a:t>               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</a:rPr>
              <a:t>ЧТО ТАКОЕ АСО?</a:t>
            </a:r>
            <a:endParaRPr lang="ru-RU" sz="3200" dirty="0">
              <a:solidFill>
                <a:srgbClr val="C00000"/>
              </a:solidFill>
              <a:latin typeface="Times New Roman" pitchFamily="18" charset="0"/>
            </a:endParaRPr>
          </a:p>
          <a:p>
            <a:pPr algn="just"/>
            <a:r>
              <a:rPr lang="ru-RU" sz="32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Это принципиально новая модель организации обучения, возникшая на основе анализа, наметившихся за последнее время тенденций, совершенствования учебного процесса, под влиянием воздействия на формирование творческого мышления учителя, новейших психологических теорий.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381000" y="457200"/>
            <a:ext cx="83058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Times New Roman" pitchFamily="18" charset="0"/>
              </a:rPr>
              <a:t>СТАТИСТИЧЕСКАЯ ПАРА</a:t>
            </a:r>
            <a:r>
              <a:rPr lang="ru-RU" sz="360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360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ru-RU" sz="3600">
                <a:latin typeface="Times New Roman" pitchFamily="18" charset="0"/>
              </a:rPr>
              <a:t>совместно работают учащиеся сидящие за одной партой.</a:t>
            </a:r>
          </a:p>
          <a:p>
            <a:endParaRPr lang="ru-RU" sz="3600">
              <a:latin typeface="Times New Roman" pitchFamily="18" charset="0"/>
            </a:endParaRPr>
          </a:p>
          <a:p>
            <a:r>
              <a:rPr lang="ru-RU" sz="3600" b="1">
                <a:solidFill>
                  <a:srgbClr val="C00000"/>
                </a:solidFill>
                <a:latin typeface="Times New Roman" pitchFamily="18" charset="0"/>
              </a:rPr>
              <a:t>ДИНАМИЧЕСКАЯ ПАРА</a:t>
            </a:r>
            <a:r>
              <a:rPr lang="ru-RU" sz="360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- малая группа из 4 человек. Для работы объединяются учащиеся, сидящие за соседними партами. Каждый работает с каждым, трижды меняя партнёров.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533400" y="457200"/>
            <a:ext cx="80010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solidFill>
                  <a:srgbClr val="FFC000"/>
                </a:solidFill>
                <a:latin typeface="Times New Roman" pitchFamily="18" charset="0"/>
              </a:rPr>
              <a:t>ВАРИАЦИОННАЯ ПАРА </a:t>
            </a:r>
            <a:r>
              <a:rPr lang="ru-RU" sz="2800">
                <a:latin typeface="Times New Roman" pitchFamily="18" charset="0"/>
              </a:rPr>
              <a:t>- малая группа из 4 человек. Каждый работает то с одним, то с другим партнёром. При этом происходит обмен материалами, варианты которых будут проработаны каждым членом группы.</a:t>
            </a:r>
          </a:p>
          <a:p>
            <a:pPr algn="just"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  В статистической паре работа ведётся в режиме "взаимообучение"; "взаимоконтроль".</a:t>
            </a:r>
          </a:p>
          <a:p>
            <a:pPr algn="just"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  В динамической паре работа ведётся в режиме "коллективного взаимодействия".</a:t>
            </a:r>
          </a:p>
          <a:p>
            <a:pPr algn="just"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  В вариационной паре ведётся в режиме "обработке разнообразных материалов".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685800" y="457200"/>
            <a:ext cx="76200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     </a:t>
            </a:r>
            <a:r>
              <a:rPr lang="ru-RU" sz="3200" b="1">
                <a:solidFill>
                  <a:srgbClr val="92D050"/>
                </a:solidFill>
                <a:latin typeface="Times New Roman" pitchFamily="18" charset="0"/>
              </a:rPr>
              <a:t>ТЕХНОЛОГИЧЕСКАЯ КАРТА </a:t>
            </a:r>
          </a:p>
          <a:p>
            <a:r>
              <a:rPr lang="ru-RU" sz="3200" b="1">
                <a:solidFill>
                  <a:srgbClr val="92D050"/>
                </a:solidFill>
                <a:latin typeface="Times New Roman" pitchFamily="18" charset="0"/>
              </a:rPr>
              <a:t>          АДАПТИВНОГО УРОКА</a:t>
            </a:r>
          </a:p>
          <a:p>
            <a:endParaRPr lang="ru-RU" sz="3200">
              <a:latin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</a:rPr>
              <a:t>                 </a:t>
            </a:r>
            <a:r>
              <a:rPr lang="ru-RU" sz="2800" b="1">
                <a:solidFill>
                  <a:srgbClr val="FFC000"/>
                </a:solidFill>
                <a:latin typeface="Times New Roman" pitchFamily="18" charset="0"/>
              </a:rPr>
              <a:t>СТРУКТУРА УРОКА</a:t>
            </a:r>
            <a:endParaRPr lang="ru-RU" sz="2800">
              <a:solidFill>
                <a:srgbClr val="FFC000"/>
              </a:solidFill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  Взаимоконтроль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  Объяснение нового материала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  Объяснение домашнего задания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  Физпауза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  Динамическая пара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  Задание с адаптацией (параллельно   </a:t>
            </a:r>
          </a:p>
          <a:p>
            <a:r>
              <a:rPr lang="ru-RU" sz="2800">
                <a:latin typeface="Times New Roman" pitchFamily="18" charset="0"/>
              </a:rPr>
              <a:t>   осуществляется включенный и отключенный </a:t>
            </a:r>
          </a:p>
          <a:p>
            <a:r>
              <a:rPr lang="ru-RU" sz="2800">
                <a:latin typeface="Times New Roman" pitchFamily="18" charset="0"/>
              </a:rPr>
              <a:t>   контроль)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  Итог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609600" y="609600"/>
            <a:ext cx="80772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</a:rPr>
              <a:t>          РАБОТА УЧИТЕЛЯ НА УРОКЕ</a:t>
            </a:r>
          </a:p>
          <a:p>
            <a:endParaRPr lang="ru-RU" sz="2800" dirty="0"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</a:rPr>
              <a:t>  Осуществление отключенного и включенного </a:t>
            </a:r>
          </a:p>
          <a:p>
            <a:r>
              <a:rPr lang="ru-RU" sz="2800" dirty="0">
                <a:latin typeface="Times New Roman" pitchFamily="18" charset="0"/>
              </a:rPr>
              <a:t>    контроля</a:t>
            </a:r>
          </a:p>
          <a:p>
            <a:endParaRPr lang="ru-RU" sz="2800" dirty="0"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</a:rPr>
              <a:t>  Участие в работе групп в роле консультанта</a:t>
            </a:r>
          </a:p>
          <a:p>
            <a:pPr>
              <a:buFont typeface="Arial" charset="0"/>
              <a:buChar char="•"/>
            </a:pPr>
            <a:endParaRPr lang="ru-RU" sz="2800" dirty="0">
              <a:latin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</a:rPr>
              <a:t>  Осуществление индивидуальной работы с </a:t>
            </a:r>
          </a:p>
          <a:p>
            <a:pPr algn="just"/>
            <a:r>
              <a:rPr lang="ru-RU" sz="2800" dirty="0">
                <a:latin typeface="Times New Roman" pitchFamily="18" charset="0"/>
              </a:rPr>
              <a:t>   отдельными учащимися во время их </a:t>
            </a:r>
          </a:p>
          <a:p>
            <a:pPr algn="just"/>
            <a:r>
              <a:rPr lang="ru-RU" sz="2800" dirty="0">
                <a:latin typeface="Times New Roman" pitchFamily="18" charset="0"/>
              </a:rPr>
              <a:t>   самостоятельной работы</a:t>
            </a:r>
          </a:p>
          <a:p>
            <a:pPr algn="just"/>
            <a:endParaRPr lang="ru-RU" sz="2800" dirty="0"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</a:rPr>
              <a:t>  Учитель не может вслух оценивать, давать </a:t>
            </a:r>
          </a:p>
          <a:p>
            <a:r>
              <a:rPr lang="ru-RU" sz="2800" dirty="0">
                <a:latin typeface="Times New Roman" pitchFamily="18" charset="0"/>
              </a:rPr>
              <a:t>   эмоциональную оценку работе детей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609600" y="304800"/>
            <a:ext cx="8077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            </a:t>
            </a:r>
            <a:r>
              <a:rPr lang="ru-RU" sz="4000" b="1">
                <a:solidFill>
                  <a:srgbClr val="00B050"/>
                </a:solidFill>
                <a:latin typeface="Times New Roman" pitchFamily="18" charset="0"/>
              </a:rPr>
              <a:t>РАБОТА ДЕТЕЙ</a:t>
            </a:r>
          </a:p>
          <a:p>
            <a:endParaRPr lang="ru-RU" sz="4000"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4000">
                <a:latin typeface="Times New Roman" pitchFamily="18" charset="0"/>
              </a:rPr>
              <a:t>  Самостоятельное изучение </a:t>
            </a:r>
          </a:p>
          <a:p>
            <a:r>
              <a:rPr lang="ru-RU" sz="4000">
                <a:latin typeface="Times New Roman" pitchFamily="18" charset="0"/>
              </a:rPr>
              <a:t>   материала</a:t>
            </a:r>
          </a:p>
          <a:p>
            <a:pPr algn="just">
              <a:buFont typeface="Arial" charset="0"/>
              <a:buChar char="•"/>
            </a:pPr>
            <a:r>
              <a:rPr lang="ru-RU" sz="4000">
                <a:latin typeface="Times New Roman" pitchFamily="18" charset="0"/>
              </a:rPr>
              <a:t>  Выполнение заданий, работа в   </a:t>
            </a:r>
          </a:p>
          <a:p>
            <a:pPr algn="just"/>
            <a:r>
              <a:rPr lang="ru-RU" sz="4000">
                <a:latin typeface="Times New Roman" pitchFamily="18" charset="0"/>
              </a:rPr>
              <a:t>   режиме </a:t>
            </a:r>
          </a:p>
          <a:p>
            <a:pPr algn="just"/>
            <a:r>
              <a:rPr lang="ru-RU" sz="4000">
                <a:latin typeface="Times New Roman" pitchFamily="18" charset="0"/>
              </a:rPr>
              <a:t>"самоконтроль", "взаимоконтроль", "комплексное взаимодействие".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609600" y="3048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                         </a:t>
            </a:r>
            <a:r>
              <a:rPr lang="ru-RU" sz="2800" b="1">
                <a:solidFill>
                  <a:srgbClr val="00B050"/>
                </a:solidFill>
                <a:latin typeface="Times New Roman" pitchFamily="18" charset="0"/>
              </a:rPr>
              <a:t>ЗАКЛЮЧЕНИЕ</a:t>
            </a:r>
          </a:p>
          <a:p>
            <a:endParaRPr lang="ru-RU" sz="2800">
              <a:solidFill>
                <a:srgbClr val="00B050"/>
              </a:solidFill>
              <a:latin typeface="Times New Roman" pitchFamily="18" charset="0"/>
            </a:endParaRPr>
          </a:p>
          <a:p>
            <a:pPr algn="just"/>
            <a:r>
              <a:rPr lang="ru-RU" sz="3200">
                <a:solidFill>
                  <a:srgbClr val="BAD85C"/>
                </a:solidFill>
                <a:latin typeface="Times New Roman" pitchFamily="18" charset="0"/>
              </a:rPr>
              <a:t>Во время урока должна сохраняться доброжелательность и взаимоподдержка, как со стороны учителя, так и со стороны учащихся.</a:t>
            </a:r>
          </a:p>
        </p:txBody>
      </p:sp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0" y="0"/>
            <a:ext cx="2455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eaLnBrk="0" hangingPunct="0"/>
            <a:r>
              <a:rPr lang="uk-UA" sz="1200">
                <a:cs typeface="Times New Roman" pitchFamily="18" charset="0"/>
              </a:rPr>
              <a:t>                                          </a:t>
            </a:r>
            <a:endParaRPr lang="uk-UA"/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28600" y="3733800"/>
            <a:ext cx="8305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/>
            <a:endParaRPr lang="ru-RU" dirty="0">
              <a:cs typeface="Times New Roman" pitchFamily="18" charset="0"/>
            </a:endParaRPr>
          </a:p>
          <a:p>
            <a:pPr indent="449263"/>
            <a:endParaRPr lang="ru-RU" dirty="0">
              <a:cs typeface="Times New Roman" pitchFamily="18" charset="0"/>
            </a:endParaRPr>
          </a:p>
          <a:p>
            <a:pPr indent="449263" algn="ctr"/>
            <a:r>
              <a:rPr lang="ru-RU" sz="2800" b="1" i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Труд учителя, ставшего другом и помощником ученика, в этих условиях становится творческим, высоконравственным, свободным.</a:t>
            </a:r>
          </a:p>
          <a:p>
            <a:pPr indent="449263" eaLnBrk="0" hangingPunct="0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                                          </a:t>
            </a:r>
            <a:endParaRPr lang="uk-UA" sz="28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3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100</TotalTime>
  <Words>321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       Адаптивная система         обучения в начальной                                школе (АСО)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Адаптивная система обучения в начальной школе (АСО)</dc:title>
  <cp:lastModifiedBy>c400</cp:lastModifiedBy>
  <cp:revision>17</cp:revision>
  <dcterms:modified xsi:type="dcterms:W3CDTF">2012-10-02T18:10:16Z</dcterms:modified>
</cp:coreProperties>
</file>